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10C19-3C98-4921-949D-6E00DBAA8D6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9261195-A64D-4C12-A9AB-945BBE3532AF}">
      <dgm:prSet/>
      <dgm:spPr/>
      <dgm:t>
        <a:bodyPr/>
        <a:lstStyle/>
        <a:p>
          <a:r>
            <a:rPr lang="en-GB" b="0" i="0"/>
            <a:t>NHS England has committed to reducing its direct carbon emissions to 'net zero' by 2040, with most of the reduction by 2030. </a:t>
          </a:r>
          <a:endParaRPr lang="en-US"/>
        </a:p>
      </dgm:t>
    </dgm:pt>
    <dgm:pt modelId="{DD890B52-C7C8-4630-A76B-363E718C00C4}" type="parTrans" cxnId="{1031168D-9A3A-4D6A-81C6-966D1C726BD4}">
      <dgm:prSet/>
      <dgm:spPr/>
      <dgm:t>
        <a:bodyPr/>
        <a:lstStyle/>
        <a:p>
          <a:endParaRPr lang="en-US"/>
        </a:p>
      </dgm:t>
    </dgm:pt>
    <dgm:pt modelId="{271F2DAD-A2CD-4377-8C5F-B501FB61B1C8}" type="sibTrans" cxnId="{1031168D-9A3A-4D6A-81C6-966D1C726BD4}">
      <dgm:prSet/>
      <dgm:spPr/>
      <dgm:t>
        <a:bodyPr/>
        <a:lstStyle/>
        <a:p>
          <a:endParaRPr lang="en-US"/>
        </a:p>
      </dgm:t>
    </dgm:pt>
    <dgm:pt modelId="{67F13A2F-23F1-49EF-BBEB-B1E04955464B}">
      <dgm:prSet/>
      <dgm:spPr/>
      <dgm:t>
        <a:bodyPr/>
        <a:lstStyle/>
        <a:p>
          <a:r>
            <a:rPr lang="en-GB"/>
            <a:t>We want to do our part to help our patients in a greener, more sustainable way.</a:t>
          </a:r>
          <a:endParaRPr lang="en-US"/>
        </a:p>
      </dgm:t>
    </dgm:pt>
    <dgm:pt modelId="{910E53F4-043C-43CA-B0E2-EB18496331AD}" type="parTrans" cxnId="{CC3F81ED-19C0-49F8-A58E-D6497EDF1E6F}">
      <dgm:prSet/>
      <dgm:spPr/>
      <dgm:t>
        <a:bodyPr/>
        <a:lstStyle/>
        <a:p>
          <a:endParaRPr lang="en-US"/>
        </a:p>
      </dgm:t>
    </dgm:pt>
    <dgm:pt modelId="{7646DE28-5DD0-4E13-AB4F-FE624F6A8B83}" type="sibTrans" cxnId="{CC3F81ED-19C0-49F8-A58E-D6497EDF1E6F}">
      <dgm:prSet/>
      <dgm:spPr/>
      <dgm:t>
        <a:bodyPr/>
        <a:lstStyle/>
        <a:p>
          <a:endParaRPr lang="en-US"/>
        </a:p>
      </dgm:t>
    </dgm:pt>
    <dgm:pt modelId="{7F233A8E-D000-48E8-9593-4EE703D6F12C}" type="pres">
      <dgm:prSet presAssocID="{2E010C19-3C98-4921-949D-6E00DBAA8D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9DDFB2-D853-4FC2-AC39-85EA1393F460}" type="pres">
      <dgm:prSet presAssocID="{09261195-A64D-4C12-A9AB-945BBE3532AF}" presName="hierRoot1" presStyleCnt="0"/>
      <dgm:spPr/>
    </dgm:pt>
    <dgm:pt modelId="{51084E76-227D-422D-BCE5-6C0B1E55B567}" type="pres">
      <dgm:prSet presAssocID="{09261195-A64D-4C12-A9AB-945BBE3532AF}" presName="composite" presStyleCnt="0"/>
      <dgm:spPr/>
    </dgm:pt>
    <dgm:pt modelId="{C1F82479-FC2C-44CF-89EE-83700CA5DB9D}" type="pres">
      <dgm:prSet presAssocID="{09261195-A64D-4C12-A9AB-945BBE3532AF}" presName="background" presStyleLbl="node0" presStyleIdx="0" presStyleCnt="2"/>
      <dgm:spPr/>
    </dgm:pt>
    <dgm:pt modelId="{4993C38A-B280-4235-A769-A9BBB5945CB7}" type="pres">
      <dgm:prSet presAssocID="{09261195-A64D-4C12-A9AB-945BBE3532AF}" presName="text" presStyleLbl="fgAcc0" presStyleIdx="0" presStyleCnt="2">
        <dgm:presLayoutVars>
          <dgm:chPref val="3"/>
        </dgm:presLayoutVars>
      </dgm:prSet>
      <dgm:spPr/>
    </dgm:pt>
    <dgm:pt modelId="{C8A30268-A875-44D6-AA86-AC6CDDD882A2}" type="pres">
      <dgm:prSet presAssocID="{09261195-A64D-4C12-A9AB-945BBE3532AF}" presName="hierChild2" presStyleCnt="0"/>
      <dgm:spPr/>
    </dgm:pt>
    <dgm:pt modelId="{BD78762D-9BE9-45BA-A305-627742CE8C93}" type="pres">
      <dgm:prSet presAssocID="{67F13A2F-23F1-49EF-BBEB-B1E04955464B}" presName="hierRoot1" presStyleCnt="0"/>
      <dgm:spPr/>
    </dgm:pt>
    <dgm:pt modelId="{82DF3707-A133-44A1-96C6-31103B2198AF}" type="pres">
      <dgm:prSet presAssocID="{67F13A2F-23F1-49EF-BBEB-B1E04955464B}" presName="composite" presStyleCnt="0"/>
      <dgm:spPr/>
    </dgm:pt>
    <dgm:pt modelId="{EA76FA19-A7BB-48E5-AB2E-091FF58E01B2}" type="pres">
      <dgm:prSet presAssocID="{67F13A2F-23F1-49EF-BBEB-B1E04955464B}" presName="background" presStyleLbl="node0" presStyleIdx="1" presStyleCnt="2"/>
      <dgm:spPr/>
    </dgm:pt>
    <dgm:pt modelId="{78703474-6285-45A0-ABB3-7A88CED5FCED}" type="pres">
      <dgm:prSet presAssocID="{67F13A2F-23F1-49EF-BBEB-B1E04955464B}" presName="text" presStyleLbl="fgAcc0" presStyleIdx="1" presStyleCnt="2">
        <dgm:presLayoutVars>
          <dgm:chPref val="3"/>
        </dgm:presLayoutVars>
      </dgm:prSet>
      <dgm:spPr/>
    </dgm:pt>
    <dgm:pt modelId="{EFCB75F8-09C2-4CFC-8AB0-F4D17E5E734B}" type="pres">
      <dgm:prSet presAssocID="{67F13A2F-23F1-49EF-BBEB-B1E04955464B}" presName="hierChild2" presStyleCnt="0"/>
      <dgm:spPr/>
    </dgm:pt>
  </dgm:ptLst>
  <dgm:cxnLst>
    <dgm:cxn modelId="{882C4D17-98FF-4977-9E72-5BEC8C572D64}" type="presOf" srcId="{67F13A2F-23F1-49EF-BBEB-B1E04955464B}" destId="{78703474-6285-45A0-ABB3-7A88CED5FCED}" srcOrd="0" destOrd="0" presId="urn:microsoft.com/office/officeart/2005/8/layout/hierarchy1"/>
    <dgm:cxn modelId="{E0EE6F6B-AC98-4702-A942-5652A11519F4}" type="presOf" srcId="{2E010C19-3C98-4921-949D-6E00DBAA8D6D}" destId="{7F233A8E-D000-48E8-9593-4EE703D6F12C}" srcOrd="0" destOrd="0" presId="urn:microsoft.com/office/officeart/2005/8/layout/hierarchy1"/>
    <dgm:cxn modelId="{1031168D-9A3A-4D6A-81C6-966D1C726BD4}" srcId="{2E010C19-3C98-4921-949D-6E00DBAA8D6D}" destId="{09261195-A64D-4C12-A9AB-945BBE3532AF}" srcOrd="0" destOrd="0" parTransId="{DD890B52-C7C8-4630-A76B-363E718C00C4}" sibTransId="{271F2DAD-A2CD-4377-8C5F-B501FB61B1C8}"/>
    <dgm:cxn modelId="{E018A0B0-5BD5-4718-AAB6-0ACF2284B7A7}" type="presOf" srcId="{09261195-A64D-4C12-A9AB-945BBE3532AF}" destId="{4993C38A-B280-4235-A769-A9BBB5945CB7}" srcOrd="0" destOrd="0" presId="urn:microsoft.com/office/officeart/2005/8/layout/hierarchy1"/>
    <dgm:cxn modelId="{CC3F81ED-19C0-49F8-A58E-D6497EDF1E6F}" srcId="{2E010C19-3C98-4921-949D-6E00DBAA8D6D}" destId="{67F13A2F-23F1-49EF-BBEB-B1E04955464B}" srcOrd="1" destOrd="0" parTransId="{910E53F4-043C-43CA-B0E2-EB18496331AD}" sibTransId="{7646DE28-5DD0-4E13-AB4F-FE624F6A8B83}"/>
    <dgm:cxn modelId="{7AD56A5F-44FF-4231-902A-2C207E6B31F4}" type="presParOf" srcId="{7F233A8E-D000-48E8-9593-4EE703D6F12C}" destId="{619DDFB2-D853-4FC2-AC39-85EA1393F460}" srcOrd="0" destOrd="0" presId="urn:microsoft.com/office/officeart/2005/8/layout/hierarchy1"/>
    <dgm:cxn modelId="{F44C4A12-FC85-417C-AE21-FF50F51CF604}" type="presParOf" srcId="{619DDFB2-D853-4FC2-AC39-85EA1393F460}" destId="{51084E76-227D-422D-BCE5-6C0B1E55B567}" srcOrd="0" destOrd="0" presId="urn:microsoft.com/office/officeart/2005/8/layout/hierarchy1"/>
    <dgm:cxn modelId="{E492F269-577C-45E6-8F91-C38BFAF95B69}" type="presParOf" srcId="{51084E76-227D-422D-BCE5-6C0B1E55B567}" destId="{C1F82479-FC2C-44CF-89EE-83700CA5DB9D}" srcOrd="0" destOrd="0" presId="urn:microsoft.com/office/officeart/2005/8/layout/hierarchy1"/>
    <dgm:cxn modelId="{59E16966-4C75-4068-AC55-030563F6A4D5}" type="presParOf" srcId="{51084E76-227D-422D-BCE5-6C0B1E55B567}" destId="{4993C38A-B280-4235-A769-A9BBB5945CB7}" srcOrd="1" destOrd="0" presId="urn:microsoft.com/office/officeart/2005/8/layout/hierarchy1"/>
    <dgm:cxn modelId="{773BB06D-DFD6-4C37-94CF-26C7CEADD1FF}" type="presParOf" srcId="{619DDFB2-D853-4FC2-AC39-85EA1393F460}" destId="{C8A30268-A875-44D6-AA86-AC6CDDD882A2}" srcOrd="1" destOrd="0" presId="urn:microsoft.com/office/officeart/2005/8/layout/hierarchy1"/>
    <dgm:cxn modelId="{9ACC7758-2A9B-47C2-8C4E-05017BFEB209}" type="presParOf" srcId="{7F233A8E-D000-48E8-9593-4EE703D6F12C}" destId="{BD78762D-9BE9-45BA-A305-627742CE8C93}" srcOrd="1" destOrd="0" presId="urn:microsoft.com/office/officeart/2005/8/layout/hierarchy1"/>
    <dgm:cxn modelId="{F09899DA-96C7-42A3-989B-2C16149B3E7A}" type="presParOf" srcId="{BD78762D-9BE9-45BA-A305-627742CE8C93}" destId="{82DF3707-A133-44A1-96C6-31103B2198AF}" srcOrd="0" destOrd="0" presId="urn:microsoft.com/office/officeart/2005/8/layout/hierarchy1"/>
    <dgm:cxn modelId="{E5B26E6C-A24A-4C9B-B08C-4B2F9419620F}" type="presParOf" srcId="{82DF3707-A133-44A1-96C6-31103B2198AF}" destId="{EA76FA19-A7BB-48E5-AB2E-091FF58E01B2}" srcOrd="0" destOrd="0" presId="urn:microsoft.com/office/officeart/2005/8/layout/hierarchy1"/>
    <dgm:cxn modelId="{3B236237-D1F8-4FA7-B01A-9A849B343629}" type="presParOf" srcId="{82DF3707-A133-44A1-96C6-31103B2198AF}" destId="{78703474-6285-45A0-ABB3-7A88CED5FCED}" srcOrd="1" destOrd="0" presId="urn:microsoft.com/office/officeart/2005/8/layout/hierarchy1"/>
    <dgm:cxn modelId="{9F9FB7F6-85D1-4F3E-8ADC-B3867ABC2D32}" type="presParOf" srcId="{BD78762D-9BE9-45BA-A305-627742CE8C93}" destId="{EFCB75F8-09C2-4CFC-8AB0-F4D17E5E73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82479-FC2C-44CF-89EE-83700CA5DB9D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3C38A-B280-4235-A769-A9BBB5945CB7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NHS England has committed to reducing its direct carbon emissions to 'net zero' by 2040, with most of the reduction by 2030. </a:t>
          </a:r>
          <a:endParaRPr lang="en-US" sz="3000" kern="1200"/>
        </a:p>
      </dsp:txBody>
      <dsp:txXfrm>
        <a:off x="608661" y="692298"/>
        <a:ext cx="4508047" cy="2799040"/>
      </dsp:txXfrm>
    </dsp:sp>
    <dsp:sp modelId="{EA76FA19-A7BB-48E5-AB2E-091FF58E01B2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03474-6285-45A0-ABB3-7A88CED5FCED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We want to do our part to help our patients in a greener, more sustainable way.</a:t>
          </a:r>
          <a:endParaRPr lang="en-US" sz="3000" kern="1200"/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1E74-D444-067E-5AAB-3A7ABD7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EF080-73EF-44DF-3BDF-AD914959F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27593-A2DA-6F33-AB8B-79D856D5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A13B-10E8-539A-67BA-65373C7D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E5273-B095-9863-F731-C139AC83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439F-E885-FE2F-2DB3-93FEE0F1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A5E30-BDA5-D305-FA1D-C1AE1B6C4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E1E50-1BE1-58D6-351C-DF4D06D6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4E1B-E3CB-AEC4-5E87-32A78B1E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758B4-FAC0-A2CC-7D7E-5ACE16F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DB5D8-2051-68C1-A4E5-1B416110D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799FF-C303-232D-8833-BC78C8C84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C5A9C-3F24-A395-D561-F98BE77A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24433-4180-63A7-2AA8-8C7C8345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303A-9B9E-A8AB-764D-FB723744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8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E57C-3FC0-1992-ABAC-D1E81B1C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086B-F8A8-3B21-A3C6-003CC384C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4F81B-31AF-EE22-49DC-BD88A37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D0140-2960-CA71-6B75-A2289BB3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93D18-609E-20BA-875F-BF17B8A2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0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0B12-1014-8AA2-FBA3-04590CCC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F22E4-9EB2-DFC1-E26C-A2C83DCC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5C365-FDC4-E7B9-0E50-E861B808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88E2-3FB3-E272-F53A-6CC1833F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3327C-6ED0-3EA2-70DD-8D7F5B67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5933-6363-0C4D-6BA3-7DBC6BD0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FC2D4-8C8E-EB73-A066-7558A9BA3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B1EB3-55F7-BF04-F176-E9D99EB5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E3589-7D56-40C7-0D6B-C23E7A94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7E9A9-5EC3-3CEE-51B7-F85EEE58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35ADC-D4E3-5814-70BA-5A46D217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4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95EA8-A5C2-A7BC-CF4C-77007860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D3919-AB4D-9A55-5B45-BD7063C2F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174DA-ADA2-87B7-E751-D1D9BD6C4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B0737-F3F8-D46A-7E5F-006B7430C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D0A28-0925-9C4C-6E94-3B3E10D6F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704B5-9F1A-8473-658F-A63190F3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57EBE1-2E33-FD79-5826-20A7A858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1A79B-C7E7-CFA5-C2F3-5EBD7A9C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6F87-5567-0D40-02C5-86792AA2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DC0FF-8291-1734-6950-5E832034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BA1BB-7465-6225-386F-FB360D4E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899C0-E057-2353-8C2F-4BF5E012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6B91E-C811-6B7B-B9D0-1C94BED1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E2DEB-C120-95FB-F438-7A5CF70F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BB238-210A-2114-F8BD-BD4FFE24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6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967D8-6C22-B5C2-1CFA-7169BA3F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6CC06-CFC9-40AA-6557-A08E2CB3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75366-8E8C-F6A9-354F-964A01B7B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6D088-D7A5-651C-457A-0C7AB155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BB403-C954-A348-0C71-039030AE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F540D-CC8D-1DDF-8391-37089705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0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763D-0422-1DC0-4999-3D3D501F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B2C12-D178-61E8-517A-00DC1A02F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41EC4-83A9-9F3E-DC9F-33A2993DD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00D4E-DBE4-CF33-D2F8-6C2D9B04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DD298-A991-2CA7-5DA4-C8190573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3ED02-7D8E-7AB1-2160-35A511E4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5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A8BF52-F2B3-8D3D-6853-F433D4DD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6BC59-B8C7-F121-E23A-E0DDF11EE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380A1-3C61-753A-91C1-FE51730FC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3D49-78F3-4A5B-B9C9-40F566512594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EFC4E-BF75-AA4F-AAF3-B8A19B82D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0BC-0F36-63A6-A576-18191A668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0B58E-08F0-4ADC-9F56-13B511D8F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3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8F6AD6-032B-0106-A75C-D945EF2E6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GB" sz="4800">
                <a:solidFill>
                  <a:srgbClr val="FFFFFF"/>
                </a:solidFill>
              </a:rPr>
              <a:t>Building a Greener NHS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87E9E-D155-1B18-0625-D46851665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GB" dirty="0" err="1">
                <a:solidFill>
                  <a:srgbClr val="FFFFFF"/>
                </a:solidFill>
              </a:rPr>
              <a:t>Southdene</a:t>
            </a:r>
            <a:r>
              <a:rPr lang="en-GB" dirty="0">
                <a:solidFill>
                  <a:srgbClr val="FFFFFF"/>
                </a:solidFill>
              </a:rPr>
              <a:t> Patient Participation Group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07931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49CA94-74FE-AFC3-ABE2-6C2D1FE2E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Low carbon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6D91-CE85-E91B-B4B0-FB8DB71D2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Greener inhalers</a:t>
            </a:r>
          </a:p>
          <a:p>
            <a:r>
              <a:rPr lang="en-GB" sz="2000" dirty="0"/>
              <a:t>Remote appointments</a:t>
            </a:r>
          </a:p>
          <a:p>
            <a:r>
              <a:rPr lang="en-GB" sz="2000" dirty="0"/>
              <a:t>Reduce medicines waste</a:t>
            </a:r>
          </a:p>
        </p:txBody>
      </p:sp>
    </p:spTree>
    <p:extLst>
      <p:ext uri="{BB962C8B-B14F-4D97-AF65-F5344CB8AC3E}">
        <p14:creationId xmlns:p14="http://schemas.microsoft.com/office/powerpoint/2010/main" val="2344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AD9CA-4DEA-5F94-EFAE-094B2E3B0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Sustainable Quality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D136B-C2E4-2DB0-7861-52EDECB9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Setting Goals</a:t>
            </a:r>
          </a:p>
          <a:p>
            <a:pPr lvl="1"/>
            <a:r>
              <a:rPr lang="en-GB" sz="1600" dirty="0"/>
              <a:t>Improve recycling of plastics in inhalers</a:t>
            </a:r>
          </a:p>
          <a:p>
            <a:pPr lvl="1"/>
            <a:r>
              <a:rPr lang="en-GB" sz="1600" dirty="0"/>
              <a:t>Prescribe greener inhalers (Ventolin is 20 times worse than </a:t>
            </a:r>
            <a:r>
              <a:rPr lang="en-GB" sz="1600" dirty="0" err="1"/>
              <a:t>Salamol</a:t>
            </a:r>
            <a:r>
              <a:rPr lang="en-GB" sz="1600" dirty="0"/>
              <a:t>)</a:t>
            </a:r>
          </a:p>
          <a:p>
            <a:pPr lvl="1"/>
            <a:r>
              <a:rPr lang="en-GB" sz="1600" dirty="0"/>
              <a:t>Reduce medicines waste</a:t>
            </a:r>
          </a:p>
          <a:p>
            <a:pPr lvl="1"/>
            <a:r>
              <a:rPr lang="en-GB" sz="1600" dirty="0"/>
              <a:t>Increase use of remote &amp; online appointments</a:t>
            </a:r>
          </a:p>
          <a:p>
            <a:r>
              <a:rPr lang="en-GB" sz="2000" dirty="0"/>
              <a:t>Study the system</a:t>
            </a:r>
          </a:p>
          <a:p>
            <a:pPr lvl="1"/>
            <a:r>
              <a:rPr lang="en-GB" sz="1600" dirty="0"/>
              <a:t>Respiratory reviews</a:t>
            </a:r>
          </a:p>
          <a:p>
            <a:pPr lvl="1"/>
            <a:r>
              <a:rPr lang="en-GB" sz="1600" dirty="0"/>
              <a:t>Medication ordering process</a:t>
            </a:r>
          </a:p>
          <a:p>
            <a:pPr lvl="1"/>
            <a:r>
              <a:rPr lang="en-GB" sz="1600" dirty="0"/>
              <a:t>Digital capacity of practice and patients</a:t>
            </a:r>
          </a:p>
          <a:p>
            <a:r>
              <a:rPr lang="en-GB" sz="2000" dirty="0"/>
              <a:t>Design the improvement work</a:t>
            </a:r>
          </a:p>
          <a:p>
            <a:pPr lvl="1"/>
            <a:r>
              <a:rPr lang="en-GB" sz="1600" dirty="0"/>
              <a:t>Patient messages about recycling inhalers</a:t>
            </a:r>
          </a:p>
          <a:p>
            <a:pPr lvl="1"/>
            <a:r>
              <a:rPr lang="en-GB" sz="1600" dirty="0"/>
              <a:t>Poster about recycling inhalers &amp; joint work with local pharmacies</a:t>
            </a:r>
          </a:p>
          <a:p>
            <a:pPr lvl="1"/>
            <a:r>
              <a:rPr lang="en-GB" sz="1600" dirty="0"/>
              <a:t>Change to </a:t>
            </a:r>
            <a:r>
              <a:rPr lang="en-GB" sz="1600" dirty="0" err="1"/>
              <a:t>Salamol</a:t>
            </a:r>
            <a:r>
              <a:rPr lang="en-GB" sz="1600" dirty="0"/>
              <a:t> instead of generic salbutamol / Ventolin</a:t>
            </a:r>
          </a:p>
          <a:p>
            <a:pPr lvl="1"/>
            <a:r>
              <a:rPr lang="en-GB" sz="1600" dirty="0"/>
              <a:t>Explore possibility of video consultations  </a:t>
            </a:r>
          </a:p>
          <a:p>
            <a:pPr lvl="1"/>
            <a:r>
              <a:rPr lang="en-GB" sz="1600" dirty="0"/>
              <a:t>Increase amount of time allocated to Medication reviews</a:t>
            </a:r>
          </a:p>
          <a:p>
            <a:r>
              <a:rPr lang="en-GB" sz="2000" dirty="0"/>
              <a:t>Measure the impact</a:t>
            </a:r>
          </a:p>
          <a:p>
            <a:pPr lvl="1"/>
            <a:r>
              <a:rPr lang="en-GB" sz="1600" dirty="0"/>
              <a:t>Ongoing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999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D8594C-FA5D-2AEE-E5CA-4D2CD6CE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Southdene Medical Centre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F70FD-28BD-62D9-0C97-40C1E4621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b="0" i="0" dirty="0">
                <a:solidFill>
                  <a:srgbClr val="212B32"/>
                </a:solidFill>
                <a:effectLst/>
              </a:rPr>
              <a:t>The climate emergency is also a health emergency, and health care in the UK contributes 5.4% of the UK's carbon emissions.</a:t>
            </a:r>
          </a:p>
          <a:p>
            <a:r>
              <a:rPr lang="en-GB" sz="2000" b="0" i="0" dirty="0">
                <a:solidFill>
                  <a:srgbClr val="212B32"/>
                </a:solidFill>
                <a:effectLst/>
              </a:rPr>
              <a:t>We need to enhance the health of our current population without compromising the health of future generations, and this means operating within the sustainable boundaries of the planet.</a:t>
            </a:r>
            <a:endParaRPr lang="en-GB" sz="2000" dirty="0"/>
          </a:p>
          <a:p>
            <a:r>
              <a:rPr lang="en-GB" sz="2000" dirty="0"/>
              <a:t>We commit to becoming a greener practice in our prescribing of medications, working towards the following targets:</a:t>
            </a:r>
          </a:p>
          <a:p>
            <a:pPr lvl="1"/>
            <a:r>
              <a:rPr lang="en-GB" sz="1600" dirty="0"/>
              <a:t>Patient messages about recycling inhalers</a:t>
            </a:r>
          </a:p>
          <a:p>
            <a:pPr lvl="1"/>
            <a:r>
              <a:rPr lang="en-GB" sz="1600" dirty="0"/>
              <a:t>Poster about recycling inhalers &amp; joint work with local pharmacies</a:t>
            </a:r>
          </a:p>
          <a:p>
            <a:pPr lvl="1"/>
            <a:r>
              <a:rPr lang="en-GB" sz="1600" dirty="0"/>
              <a:t>Change to </a:t>
            </a:r>
            <a:r>
              <a:rPr lang="en-GB" sz="1600" dirty="0" err="1"/>
              <a:t>Salamol</a:t>
            </a:r>
            <a:r>
              <a:rPr lang="en-GB" sz="1600" dirty="0"/>
              <a:t> instead of generic salbutamol / Ventolin</a:t>
            </a:r>
          </a:p>
          <a:p>
            <a:pPr lvl="1"/>
            <a:r>
              <a:rPr lang="en-GB" sz="1600" dirty="0"/>
              <a:t>Explore possibility of video consultations  </a:t>
            </a:r>
          </a:p>
          <a:p>
            <a:pPr lvl="1"/>
            <a:r>
              <a:rPr lang="en-GB" sz="1600" dirty="0"/>
              <a:t>Increase amount of time allocated to Medication reviews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1430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CB3A3-39C7-909D-1D1D-53FE5F29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Southdene Medical Centre – Greener NHS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248DD3-E32E-ED15-1EE2-BC8B3E631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23548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08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background with black text">
            <a:extLst>
              <a:ext uri="{FF2B5EF4-FFF2-40B4-BE49-F238E27FC236}">
                <a16:creationId xmlns:a16="http://schemas.microsoft.com/office/drawing/2014/main" id="{05286431-356E-3D6F-4E85-0291973D7B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5" r="-1" b="12255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4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275B1-16D8-9C33-80DB-1D25ABD3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68DB9-E8C2-EC3F-4A23-A799AE805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Encouraging healthy lifestyles</a:t>
            </a:r>
          </a:p>
          <a:p>
            <a:r>
              <a:rPr lang="en-GB" sz="2000" dirty="0"/>
              <a:t>Vaccinations</a:t>
            </a:r>
          </a:p>
          <a:p>
            <a:r>
              <a:rPr lang="en-GB" sz="2000" dirty="0"/>
              <a:t>Screening, </a:t>
            </a:r>
            <a:r>
              <a:rPr lang="en-GB" sz="2000" dirty="0" err="1"/>
              <a:t>eg</a:t>
            </a:r>
            <a:r>
              <a:rPr lang="en-GB" sz="2000" dirty="0"/>
              <a:t> for cancer</a:t>
            </a:r>
          </a:p>
          <a:p>
            <a:r>
              <a:rPr lang="en-GB" sz="2000" dirty="0"/>
              <a:t>Regular reviews for patients with long term conditions such as asthma, COPD, diabetes etc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352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text on a white background">
            <a:extLst>
              <a:ext uri="{FF2B5EF4-FFF2-40B4-BE49-F238E27FC236}">
                <a16:creationId xmlns:a16="http://schemas.microsoft.com/office/drawing/2014/main" id="{AF626035-AACE-DA4E-F236-1D417D9FB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402" y="457200"/>
            <a:ext cx="754319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6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63D52-3078-6C3E-AC38-D690B776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700">
                <a:solidFill>
                  <a:srgbClr val="FFFFFF"/>
                </a:solidFill>
              </a:rPr>
              <a:t>Patient empowerment &amp; 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4A7B0-815E-8246-A834-336AD1DB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Diabetes training</a:t>
            </a:r>
          </a:p>
          <a:p>
            <a:r>
              <a:rPr lang="en-GB" sz="2000" dirty="0"/>
              <a:t>Blood glucose monitoring</a:t>
            </a:r>
          </a:p>
          <a:p>
            <a:r>
              <a:rPr lang="en-GB" sz="2000" dirty="0"/>
              <a:t>Asthma care plans &amp; when to increase medication</a:t>
            </a:r>
          </a:p>
          <a:p>
            <a:r>
              <a:rPr lang="en-GB" sz="2000" dirty="0"/>
              <a:t>Self care for minor ailments</a:t>
            </a:r>
          </a:p>
        </p:txBody>
      </p:sp>
    </p:spTree>
    <p:extLst>
      <p:ext uri="{BB962C8B-B14F-4D97-AF65-F5344CB8AC3E}">
        <p14:creationId xmlns:p14="http://schemas.microsoft.com/office/powerpoint/2010/main" val="172619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text on a white background">
            <a:extLst>
              <a:ext uri="{FF2B5EF4-FFF2-40B4-BE49-F238E27FC236}">
                <a16:creationId xmlns:a16="http://schemas.microsoft.com/office/drawing/2014/main" id="{18B22F11-2355-AE42-4FB3-6FA8FFC20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24" y="457200"/>
            <a:ext cx="885255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0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C34EA-2AA9-0F34-68A5-46EA16C89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Lean 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169B8-3FFF-2B03-4FAC-4C6245304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Medication reviews &amp; stopping unnecessary medication</a:t>
            </a:r>
          </a:p>
          <a:p>
            <a:r>
              <a:rPr lang="en-GB" sz="2000" dirty="0"/>
              <a:t>Reducing antibiotic prescribing</a:t>
            </a:r>
          </a:p>
        </p:txBody>
      </p:sp>
    </p:spTree>
    <p:extLst>
      <p:ext uri="{BB962C8B-B14F-4D97-AF65-F5344CB8AC3E}">
        <p14:creationId xmlns:p14="http://schemas.microsoft.com/office/powerpoint/2010/main" val="268981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text on a white background&#10;&#10;Description automatically generated">
            <a:extLst>
              <a:ext uri="{FF2B5EF4-FFF2-40B4-BE49-F238E27FC236}">
                <a16:creationId xmlns:a16="http://schemas.microsoft.com/office/drawing/2014/main" id="{DD57AA4F-5704-C0D4-2417-62DD906A7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652" y="457200"/>
            <a:ext cx="899669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5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333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Building a Greener NHS</vt:lpstr>
      <vt:lpstr>Southdene Medical Centre – Greener NHS</vt:lpstr>
      <vt:lpstr>PowerPoint Presentation</vt:lpstr>
      <vt:lpstr>Prevention</vt:lpstr>
      <vt:lpstr>PowerPoint Presentation</vt:lpstr>
      <vt:lpstr>Patient empowerment &amp; Self-care</vt:lpstr>
      <vt:lpstr>PowerPoint Presentation</vt:lpstr>
      <vt:lpstr>Lean Pathways</vt:lpstr>
      <vt:lpstr>PowerPoint Presentation</vt:lpstr>
      <vt:lpstr>Low carbon alternatives</vt:lpstr>
      <vt:lpstr>Sustainable Quality Improvement</vt:lpstr>
      <vt:lpstr>Southdene Medical Centre</vt:lpstr>
    </vt:vector>
  </TitlesOfParts>
  <Company>NECS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Greener NHS</dc:title>
  <dc:creator>FEATHERSTONE, Kathryn (AUCKLAND MEDICAL GROUP)</dc:creator>
  <cp:lastModifiedBy>LIGHTFOOT, Susan (SOUTHDENE MEDICAL CENTRE)</cp:lastModifiedBy>
  <cp:revision>1</cp:revision>
  <dcterms:created xsi:type="dcterms:W3CDTF">2023-11-17T11:25:10Z</dcterms:created>
  <dcterms:modified xsi:type="dcterms:W3CDTF">2023-11-23T13:58:35Z</dcterms:modified>
</cp:coreProperties>
</file>